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32" r:id="rId1"/>
  </p:sldMasterIdLst>
  <p:notesMasterIdLst>
    <p:notesMasterId r:id="rId11"/>
  </p:notesMasterIdLst>
  <p:sldIdLst>
    <p:sldId id="257" r:id="rId2"/>
    <p:sldId id="259" r:id="rId3"/>
    <p:sldId id="261" r:id="rId4"/>
    <p:sldId id="260" r:id="rId5"/>
    <p:sldId id="262" r:id="rId6"/>
    <p:sldId id="263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6E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B90F31-316B-B143-8901-F527084906BA}" v="157" dt="2020-04-28T21:02:25.8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–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–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37"/>
    <p:restoredTop sz="86406"/>
  </p:normalViewPr>
  <p:slideViewPr>
    <p:cSldViewPr snapToGrid="0" snapToObjects="1">
      <p:cViewPr varScale="1">
        <p:scale>
          <a:sx n="96" d="100"/>
          <a:sy n="96" d="100"/>
        </p:scale>
        <p:origin x="99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ACA92A-7043-AF40-BE5E-B2339124BD6C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95E3AB-48C0-9148-A9D5-962FB75028D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28302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95E3AB-48C0-9148-A9D5-962FB75028D7}" type="slidenum">
              <a:rPr lang="en-RU" smtClean="0"/>
              <a:t>3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613784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95E3AB-48C0-9148-A9D5-962FB75028D7}" type="slidenum">
              <a:rPr lang="en-RU" smtClean="0"/>
              <a:t>4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292210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95E3AB-48C0-9148-A9D5-962FB75028D7}" type="slidenum">
              <a:rPr lang="en-RU" smtClean="0"/>
              <a:t>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690544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95E3AB-48C0-9148-A9D5-962FB75028D7}" type="slidenum">
              <a:rPr lang="en-RU" smtClean="0"/>
              <a:t>6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0919669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95E3AB-48C0-9148-A9D5-962FB75028D7}" type="slidenum">
              <a:rPr lang="en-RU" smtClean="0"/>
              <a:t>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936467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95E3AB-48C0-9148-A9D5-962FB75028D7}" type="slidenum">
              <a:rPr lang="en-RU" smtClean="0"/>
              <a:t>8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603663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472D-A614-9E45-9747-1D3FFB2BF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697795-E443-D540-BD11-5E1C12A04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C1CD2-1AA5-A34E-836D-E5268ED06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3AB80-77E4-0941-8524-D6F9BDB61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1F1EC-336B-1242-B470-DBFF59B02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68267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94560-BBCA-6E49-A2E4-B5AB09401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0FE706-3CAB-1048-AC57-91E1F255F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96FF4-0F31-604C-BB5B-C72D569C5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6A9D6-BD2E-1F4B-925F-A33B78C2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ECAB1-767E-D64A-8091-982EF92B2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677007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A9E13B-74CB-6D46-A6BD-115599BD5C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D8B620-AB49-B348-917A-518615685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51709B-6BD5-C946-AB43-61746CF8B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DD456-BC6D-584A-8ADB-A1264440F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A117E-B486-7841-A8BA-D9A73913B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223309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AE912-D51A-AC48-AB7E-51CCC89D8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66F9C-60A0-7544-B168-76734520C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58E94-CB89-B04F-AB95-DDC9B222A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BCE7B-9293-0A42-BC94-7E38D538A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E2476-8D5D-F242-B66D-0634FC6E3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004685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64D73-91A4-8548-AFF0-E3DD680B0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ECD16E-48C2-1749-A110-491B23D3B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0351A-C2FE-8C4C-8872-2215A86B8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A44FB-4DDF-D74E-A0A4-3EFC1F0A2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C53AB-504B-624B-8A29-27E09174F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56642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FCCBA-1EEC-1646-BFB7-A09489353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D5509-8365-074F-B539-E8BA8580EA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5D33FD-C9E1-5D4D-ADFA-46F62F2A35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CCBEB5-69EF-F44D-9FDD-7019C1AEC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0696C-29F6-D74C-B8B0-F15FE4ABE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38969-D71D-194E-9D88-42F47FDE9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558844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AFD8B-FFDB-D54F-A921-A8810B5E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76B16-9E7D-F84B-8A88-22783AE3A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50920-8DA4-944C-A453-C6352FE3A4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D65629-D3A3-A646-9657-B4E401E501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E36FF9-49E3-C246-B81D-DF586D8A33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7A1E5D-475E-9245-9A06-78BC36EAB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16F530-E9B8-F74D-A068-B14DA3246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AFF573-E64F-C645-910E-87C00A7C3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8719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C9E97-DFEB-F14D-B866-873D2C91B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D927A8-292D-A14D-9842-53B5795F8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441DB9-6D94-444B-A216-59844A5F2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CA3B23-273F-E74C-ABD3-B32C46379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64106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3684D5-452A-9242-98DB-AC3A9E248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8B777-B03B-704E-881D-C8082D214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268265-EF7B-2D48-9335-896DDA05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643455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896AA-D30E-6748-A8EA-C3A93D875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3F2FD-890A-A644-B032-393730220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0495F-3FB3-ED43-A9E7-F18D994AD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5A62AE-A23D-C74A-A0E6-073C05DD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EFC57-3680-3D4C-8B8A-12DF215C4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2B257-E085-FC4A-8660-4C56A95D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460965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21389-1E23-814F-93D8-7498A655C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779BC4-6D93-BE49-9CCC-4972A1267E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8F5764-73AC-7548-A081-D079DF8AEB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2ADF7-3027-0343-AF41-DDBAFAFD0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ACEE2-5123-5E4F-BC84-D19A024C2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9037F1-C199-9845-BFD8-55CF20093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388255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A57C93-F066-4144-94D0-E87E1F56F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56044-2BD4-FF44-9C31-398F5964D6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DAA0B-9BFA-2C4D-9C4B-DF9E624403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837FF-2EF6-BA43-98AD-EB6487A76982}" type="datetimeFigureOut">
              <a:rPr lang="en-RU" smtClean="0"/>
              <a:t>29.04.2020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0B4D9-4E54-F94E-8C9A-8CD5724CAF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BD155-3BEA-2541-AFF4-EAF0D3B8AC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57A8A-B65D-924B-97AC-B6F733384FF0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286700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3" r:id="rId1"/>
    <p:sldLayoutId id="2147484234" r:id="rId2"/>
    <p:sldLayoutId id="2147484235" r:id="rId3"/>
    <p:sldLayoutId id="2147484236" r:id="rId4"/>
    <p:sldLayoutId id="2147484237" r:id="rId5"/>
    <p:sldLayoutId id="2147484238" r:id="rId6"/>
    <p:sldLayoutId id="2147484239" r:id="rId7"/>
    <p:sldLayoutId id="2147484240" r:id="rId8"/>
    <p:sldLayoutId id="2147484241" r:id="rId9"/>
    <p:sldLayoutId id="2147484242" r:id="rId10"/>
    <p:sldLayoutId id="21474842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rtyomjse/Avit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79600-BE90-AB49-BD2D-8E4FAE5A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291663"/>
            <a:ext cx="10258732" cy="848024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rmAutofit/>
          </a:bodyPr>
          <a:lstStyle/>
          <a:p>
            <a:r>
              <a:rPr lang="ru-RU" sz="3600" dirty="0"/>
              <a:t>Гипотеза и постановка задачи</a:t>
            </a:r>
            <a:endParaRPr lang="en-R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188C-D83C-E941-A3B2-542E9273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50" y="1900336"/>
            <a:ext cx="10258733" cy="305732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000" dirty="0"/>
              <a:t>Есть гипотеза, что </a:t>
            </a:r>
            <a:r>
              <a:rPr lang="en-US" sz="2000" dirty="0" err="1"/>
              <a:t>Avito</a:t>
            </a:r>
            <a:r>
              <a:rPr lang="ru-RU" sz="2000" dirty="0"/>
              <a:t> теряет лояльность пользователей из-за неэффективности текущей системы поддержки (ответы либо даются слишком долго, либо проблема пользователя не решается)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Задача</a:t>
            </a:r>
            <a:r>
              <a:rPr lang="en-US" sz="2000" dirty="0"/>
              <a:t>: </a:t>
            </a:r>
            <a:r>
              <a:rPr lang="ru-RU" sz="2000" dirty="0"/>
              <a:t>подтвердить или опровергнуть гипотезу. Если гипотеза подтвердиться, посчитать примерный урон для сайта </a:t>
            </a:r>
            <a:r>
              <a:rPr lang="en-US" sz="2000" dirty="0" err="1"/>
              <a:t>Avito</a:t>
            </a:r>
            <a:r>
              <a:rPr lang="en-US" sz="2000" dirty="0"/>
              <a:t>:</a:t>
            </a:r>
            <a:r>
              <a:rPr lang="ru-RU" sz="2000" dirty="0"/>
              <a:t> в недополученном кол-ве объявлений и пользователях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48573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79600-BE90-AB49-BD2D-8E4FAE5A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291663"/>
            <a:ext cx="10258732" cy="848024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rmAutofit fontScale="90000"/>
          </a:bodyPr>
          <a:lstStyle/>
          <a:p>
            <a:r>
              <a:rPr lang="ru-RU" sz="4000" dirty="0"/>
              <a:t>Оценка удовлетворенности работой поддержки </a:t>
            </a:r>
            <a:endParaRPr lang="en-RU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188C-D83C-E941-A3B2-542E9273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50" y="1341709"/>
            <a:ext cx="10258733" cy="112549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600" dirty="0"/>
              <a:t>Будем рассматривать выборку пользователей </a:t>
            </a:r>
            <a:r>
              <a:rPr lang="en-US" sz="1600" dirty="0" err="1"/>
              <a:t>Avito</a:t>
            </a:r>
            <a:r>
              <a:rPr lang="ru-RU" sz="1600" dirty="0"/>
              <a:t>, обратившихся в службу</a:t>
            </a:r>
            <a:r>
              <a:rPr lang="en-US" sz="1600" dirty="0"/>
              <a:t> </a:t>
            </a:r>
            <a:r>
              <a:rPr lang="ru-RU" sz="1600" dirty="0"/>
              <a:t>поддержки в период с сентября по декабрь 2015 г</a:t>
            </a:r>
            <a:r>
              <a:rPr lang="en-US" sz="1600" dirty="0"/>
              <a:t>.</a:t>
            </a:r>
            <a:r>
              <a:rPr lang="ru-RU" sz="1600" dirty="0"/>
              <a:t> </a:t>
            </a:r>
          </a:p>
          <a:p>
            <a:pPr marL="0" indent="0">
              <a:buNone/>
            </a:pPr>
            <a:r>
              <a:rPr lang="ru-RU" sz="1600" dirty="0"/>
              <a:t>Ниже представлено распределение оценок удовлетворенности пользователей работой поддержки после окончания разговора с сотрудником службы поддержки</a:t>
            </a: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D817D5-90BF-E347-86FA-C1982CF06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693" y="2669224"/>
            <a:ext cx="8698614" cy="321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772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79600-BE90-AB49-BD2D-8E4FAE5A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291664"/>
            <a:ext cx="10258732" cy="846020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rmAutofit/>
          </a:bodyPr>
          <a:lstStyle/>
          <a:p>
            <a:r>
              <a:rPr lang="ru-RU" sz="3600" dirty="0"/>
              <a:t>Зависимость оценок от времени ответа</a:t>
            </a:r>
            <a:endParaRPr lang="en-R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188C-D83C-E941-A3B2-542E9273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50" y="1329997"/>
            <a:ext cx="10258732" cy="1360039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1600" dirty="0"/>
              <a:t>На графиках представлены доля неудовлетворительных оценок и общее количество оценок в зависимости от времени ответа сотрудника поддержки. Видно, что доля неудовлетворительных оценок возрастает и достигает </a:t>
            </a:r>
            <a:r>
              <a:rPr lang="ru-RU" sz="1600" i="1" dirty="0"/>
              <a:t>50%</a:t>
            </a:r>
            <a:r>
              <a:rPr lang="ru-RU" sz="1600" dirty="0"/>
              <a:t> спустя 11 дней с момента обращения клиента (на ответах, данных после 11 дней, выборка становится нерепрезентативной)</a:t>
            </a:r>
          </a:p>
          <a:p>
            <a:pPr marL="0" indent="0">
              <a:buNone/>
            </a:pPr>
            <a:endParaRPr lang="ru-RU" sz="14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D98E44F-F669-6643-83EC-35F1F69FF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605" y="2690036"/>
            <a:ext cx="9220790" cy="359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51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79600-BE90-AB49-BD2D-8E4FAE5A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291663"/>
            <a:ext cx="10258732" cy="877918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Autofit/>
          </a:bodyPr>
          <a:lstStyle/>
          <a:p>
            <a:r>
              <a:rPr lang="ru-RU" sz="3600" dirty="0"/>
              <a:t>Распределение тем обращений и времени ответа</a:t>
            </a:r>
            <a:endParaRPr lang="en-R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188C-D83C-E941-A3B2-542E9273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1394843"/>
            <a:ext cx="5447739" cy="2390348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ru-RU" sz="1600" dirty="0"/>
              <a:t>Проверим, зависит ли время ответа сотрудника от темы обращения в поддержку?</a:t>
            </a:r>
          </a:p>
          <a:p>
            <a:pPr marL="0" indent="0">
              <a:buNone/>
            </a:pPr>
            <a:r>
              <a:rPr lang="ru-RU" sz="1600" dirty="0"/>
              <a:t>Из диаграммы справа видно, что тенденции времени ответа в зависимости от темы обращения сохраняются в течение недели после создания заявки пользователем. Наибольшее различие можно видеть между 1 и 5 днями ответа на заявку, однако данные различия не являются аномальными</a:t>
            </a:r>
          </a:p>
          <a:p>
            <a:pPr marL="0" indent="0">
              <a:buNone/>
            </a:pPr>
            <a:r>
              <a:rPr lang="ru-RU" sz="1400" dirty="0"/>
              <a:t>(Ниже представлена соответствующая матрица корреляции)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6D8448-D760-694C-A423-D885FCF5C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569" y="1310097"/>
            <a:ext cx="4406875" cy="49501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9BAAC9D-D86C-264F-B684-319BA57E8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1170" y="3648631"/>
            <a:ext cx="3986443" cy="26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93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79600-BE90-AB49-BD2D-8E4FAE5A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291663"/>
            <a:ext cx="10258732" cy="760960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Autofit/>
          </a:bodyPr>
          <a:lstStyle/>
          <a:p>
            <a:r>
              <a:rPr lang="ru-RU" sz="3600" dirty="0"/>
              <a:t>Распределение оценок и тем обращения</a:t>
            </a:r>
            <a:endParaRPr lang="en-R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188C-D83C-E941-A3B2-542E9273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50" y="1190072"/>
            <a:ext cx="10258731" cy="257385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600" dirty="0"/>
              <a:t>Выделим самые популярные категории обращений в поддержку с наибольшей долей неудовлетворительных оценок</a:t>
            </a:r>
            <a:r>
              <a:rPr lang="en-US" sz="1600" dirty="0"/>
              <a:t>:</a:t>
            </a:r>
          </a:p>
          <a:p>
            <a:pPr marL="342900" indent="-342900">
              <a:buAutoNum type="arabicParenR"/>
            </a:pPr>
            <a:r>
              <a:rPr lang="ru-RU" sz="1600" dirty="0"/>
              <a:t>Выделим группы, обращений по которым больше чем среднее кол-во обращений по всем группам</a:t>
            </a:r>
          </a:p>
          <a:p>
            <a:pPr marL="342900" indent="-342900">
              <a:buAutoNum type="arabicParenR"/>
            </a:pPr>
            <a:r>
              <a:rPr lang="ru-RU" sz="1600" dirty="0"/>
              <a:t>Выделим группы с долей неудовлетворительных ответов большей чем средняя доля неудовлетворительных ответов по всем группам из п.1</a:t>
            </a:r>
          </a:p>
          <a:p>
            <a:pPr marL="0" indent="0">
              <a:buNone/>
            </a:pPr>
            <a:r>
              <a:rPr lang="ru-RU" sz="1600" dirty="0"/>
              <a:t>Получим следующие группы</a:t>
            </a:r>
            <a:r>
              <a:rPr lang="en-US" sz="1600" dirty="0"/>
              <a:t>: </a:t>
            </a:r>
            <a:r>
              <a:rPr lang="ru-RU" sz="1600" i="1" dirty="0"/>
              <a:t>«отклоненное объявление»</a:t>
            </a:r>
            <a:r>
              <a:rPr lang="en-US" sz="1600" i="1" dirty="0"/>
              <a:t>, </a:t>
            </a:r>
            <a:r>
              <a:rPr lang="ru-RU" sz="1600" i="1" dirty="0"/>
              <a:t>«заблокированное объявление» (около 30%</a:t>
            </a:r>
            <a:r>
              <a:rPr lang="ru-RU" sz="1600" b="1" i="1" dirty="0"/>
              <a:t> </a:t>
            </a:r>
            <a:r>
              <a:rPr lang="ru-RU" sz="1600" i="1" dirty="0"/>
              <a:t>оценок – «не уд</a:t>
            </a:r>
            <a:r>
              <a:rPr lang="en-US" sz="1600" i="1" dirty="0"/>
              <a:t>.</a:t>
            </a:r>
            <a:r>
              <a:rPr lang="ru-RU" sz="1600" i="1" dirty="0"/>
              <a:t>»</a:t>
            </a:r>
            <a:r>
              <a:rPr lang="en-US" sz="1600" i="1" dirty="0"/>
              <a:t>); </a:t>
            </a:r>
            <a:r>
              <a:rPr lang="ru-RU" sz="1600" i="1" dirty="0"/>
              <a:t>«заблокированная учетная запись»</a:t>
            </a:r>
            <a:r>
              <a:rPr lang="en-US" sz="1600" i="1" dirty="0"/>
              <a:t> </a:t>
            </a:r>
            <a:r>
              <a:rPr lang="ru-RU" sz="1600" i="1" dirty="0"/>
              <a:t>(19% оценок – «не уд.»)</a:t>
            </a:r>
            <a:r>
              <a:rPr lang="ru-RU" sz="1600" dirty="0"/>
              <a:t>. Стоит детально рассмотреть данные категории обращений и разобраться с причинами высокой доли неудовлетворительных оценок (это может случить темой отдельного исследования)</a:t>
            </a:r>
          </a:p>
          <a:p>
            <a:pPr marL="0" indent="0">
              <a:buNone/>
            </a:pPr>
            <a:endParaRPr lang="ru-RU" sz="1400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626E29-913B-0845-A76D-24C385B23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225" y="3540642"/>
            <a:ext cx="6400972" cy="302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667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79600-BE90-AB49-BD2D-8E4FAE5A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291663"/>
            <a:ext cx="10258732" cy="920449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Autofit/>
          </a:bodyPr>
          <a:lstStyle/>
          <a:p>
            <a:r>
              <a:rPr lang="ru-RU" sz="3200" dirty="0"/>
              <a:t>Исследование оттока клиентов и объявлений</a:t>
            </a:r>
            <a:r>
              <a:rPr lang="en-US" sz="3200" dirty="0"/>
              <a:t>:</a:t>
            </a:r>
            <a:r>
              <a:rPr lang="ru-RU" sz="3200" dirty="0"/>
              <a:t> типы объявлений</a:t>
            </a:r>
            <a:endParaRPr lang="en-RU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188C-D83C-E941-A3B2-542E9273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50" y="1174166"/>
            <a:ext cx="10095609" cy="7477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600" dirty="0"/>
              <a:t>Рассмотрим распределение кол-ва объявлений по типам в зависимости от оценки по окончании разговора</a:t>
            </a:r>
            <a:r>
              <a:rPr lang="en-US" sz="1600" dirty="0"/>
              <a:t>: </a:t>
            </a:r>
            <a:endParaRPr lang="ru-RU" sz="1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90BCAF7-AF71-9143-91CE-4A8FE5A37753}"/>
              </a:ext>
            </a:extLst>
          </p:cNvPr>
          <p:cNvSpPr txBox="1">
            <a:spLocks/>
          </p:cNvSpPr>
          <p:nvPr/>
        </p:nvSpPr>
        <p:spPr>
          <a:xfrm>
            <a:off x="1166650" y="5645888"/>
            <a:ext cx="10258732" cy="9204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600" dirty="0"/>
              <a:t>Из диаграммы видно, что топ-</a:t>
            </a:r>
            <a:r>
              <a:rPr lang="en-US" sz="1600" dirty="0"/>
              <a:t>4</a:t>
            </a:r>
            <a:r>
              <a:rPr lang="ru-RU" sz="1600" dirty="0"/>
              <a:t> категорий объявлений</a:t>
            </a:r>
            <a:r>
              <a:rPr lang="en-US" sz="1600" dirty="0"/>
              <a:t> </a:t>
            </a:r>
            <a:r>
              <a:rPr lang="ru-RU" sz="1600" dirty="0"/>
              <a:t>сохраняется вне зависимости от оценки. Можно предположить, что оценка работы поддержки не зависит от типов объявлений пользователя, проблема носит общей характер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274A9658-8AE3-8441-8F5D-4BC869F5C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883" y="2025038"/>
            <a:ext cx="8825024" cy="351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30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79600-BE90-AB49-BD2D-8E4FAE5A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291662"/>
            <a:ext cx="10258732" cy="899185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Autofit/>
          </a:bodyPr>
          <a:lstStyle/>
          <a:p>
            <a:r>
              <a:rPr lang="ru-RU" sz="3200" dirty="0"/>
              <a:t>Исследование оттока клиентов и объявлений</a:t>
            </a:r>
            <a:r>
              <a:rPr lang="en-US" sz="3200" dirty="0"/>
              <a:t>: </a:t>
            </a:r>
            <a:r>
              <a:rPr lang="ru-RU" sz="3200" dirty="0"/>
              <a:t>подсчет конверсии </a:t>
            </a:r>
            <a:endParaRPr lang="en-RU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188C-D83C-E941-A3B2-542E9273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1190847"/>
            <a:ext cx="10095609" cy="106325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600" dirty="0"/>
              <a:t>Подсчитаем количество созданных объявлений каждым клиентом за 3-х месячные периоды </a:t>
            </a:r>
            <a:r>
              <a:rPr lang="ru-RU" sz="1600" i="1" dirty="0"/>
              <a:t>до и после момента ответа сотрудника</a:t>
            </a:r>
            <a:r>
              <a:rPr lang="en-US" sz="1600" i="1" dirty="0"/>
              <a:t> </a:t>
            </a:r>
            <a:r>
              <a:rPr lang="ru-RU" sz="1600" i="1" dirty="0"/>
              <a:t>поддержки</a:t>
            </a:r>
            <a:r>
              <a:rPr lang="en-US" sz="1600" i="1" dirty="0"/>
              <a:t>. </a:t>
            </a:r>
            <a:r>
              <a:rPr lang="ru-RU" sz="1600" dirty="0"/>
              <a:t>Далее рассчитаем</a:t>
            </a:r>
            <a:r>
              <a:rPr lang="en-US" sz="1600" dirty="0"/>
              <a:t> </a:t>
            </a:r>
            <a:r>
              <a:rPr lang="ru-RU" sz="1600" dirty="0"/>
              <a:t>конверсию, а также медианное число созданных объявлений до момента взаимодействия с поддержкой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90BCAF7-AF71-9143-91CE-4A8FE5A37753}"/>
              </a:ext>
            </a:extLst>
          </p:cNvPr>
          <p:cNvSpPr txBox="1">
            <a:spLocks/>
          </p:cNvSpPr>
          <p:nvPr/>
        </p:nvSpPr>
        <p:spPr>
          <a:xfrm>
            <a:off x="1166648" y="4186941"/>
            <a:ext cx="10095609" cy="2043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600" dirty="0"/>
              <a:t>Рассчитаем количество потерянных объявлений за 3-х месячный период</a:t>
            </a:r>
            <a:r>
              <a:rPr lang="en-US" sz="1600" dirty="0"/>
              <a:t>: </a:t>
            </a:r>
            <a:endParaRPr lang="ru-RU" sz="1600" dirty="0"/>
          </a:p>
          <a:p>
            <a:r>
              <a:rPr lang="ru-RU" sz="1600" dirty="0"/>
              <a:t>в сравнении с "Отличной" конверсией  потери составляют около 19 500</a:t>
            </a:r>
          </a:p>
          <a:p>
            <a:r>
              <a:rPr lang="ru-RU" sz="1600" dirty="0"/>
              <a:t>в сравнении с "Удовлетворительной" конверсией около 12 000</a:t>
            </a:r>
          </a:p>
          <a:p>
            <a:pPr marL="0" indent="0">
              <a:buNone/>
            </a:pPr>
            <a:r>
              <a:rPr lang="ru-RU" sz="1600" dirty="0"/>
              <a:t>Потери рассчитаны за 3-х месячный период на выборке из клиентов, которые пользовались сервисом (создавали объявления до и после взаимодействия с поддержкой). Размер выборки клиентов </a:t>
            </a:r>
            <a:r>
              <a:rPr lang="en-US" sz="1600" dirty="0"/>
              <a:t>∼</a:t>
            </a:r>
            <a:r>
              <a:rPr lang="ru-RU" sz="1600" dirty="0"/>
              <a:t>  </a:t>
            </a:r>
            <a:r>
              <a:rPr lang="en-US" sz="1600" dirty="0"/>
              <a:t>73 000</a:t>
            </a:r>
          </a:p>
          <a:p>
            <a:pPr marL="0" indent="0">
              <a:buNone/>
            </a:pPr>
            <a:r>
              <a:rPr lang="ru-RU" sz="1600" dirty="0"/>
              <a:t>Если считать выборку репрезентативной, то можно рассчитать коэффициент потерь в сравнении с "Удовлетворительной" конверсией</a:t>
            </a:r>
            <a:r>
              <a:rPr lang="en-US" sz="1600" dirty="0"/>
              <a:t>:</a:t>
            </a:r>
            <a:r>
              <a:rPr lang="ru-RU" sz="1600" dirty="0"/>
              <a:t> </a:t>
            </a:r>
            <a:r>
              <a:rPr lang="en-US" sz="1600" b="1" i="1" dirty="0"/>
              <a:t>k ≈ 0.164</a:t>
            </a:r>
            <a:endParaRPr lang="ru-RU" sz="1600" b="1" i="1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90E7E94-B3BA-E743-9857-4EA5D94CF9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135979"/>
              </p:ext>
            </p:extLst>
          </p:nvPr>
        </p:nvGraphicFramePr>
        <p:xfrm>
          <a:off x="1555642" y="2254102"/>
          <a:ext cx="9317620" cy="164592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329405">
                  <a:extLst>
                    <a:ext uri="{9D8B030D-6E8A-4147-A177-3AD203B41FA5}">
                      <a16:colId xmlns:a16="http://schemas.microsoft.com/office/drawing/2014/main" val="57911866"/>
                    </a:ext>
                  </a:extLst>
                </a:gridCol>
                <a:gridCol w="2329405">
                  <a:extLst>
                    <a:ext uri="{9D8B030D-6E8A-4147-A177-3AD203B41FA5}">
                      <a16:colId xmlns:a16="http://schemas.microsoft.com/office/drawing/2014/main" val="3329180603"/>
                    </a:ext>
                  </a:extLst>
                </a:gridCol>
                <a:gridCol w="2329405">
                  <a:extLst>
                    <a:ext uri="{9D8B030D-6E8A-4147-A177-3AD203B41FA5}">
                      <a16:colId xmlns:a16="http://schemas.microsoft.com/office/drawing/2014/main" val="1962738680"/>
                    </a:ext>
                  </a:extLst>
                </a:gridCol>
                <a:gridCol w="2329405">
                  <a:extLst>
                    <a:ext uri="{9D8B030D-6E8A-4147-A177-3AD203B41FA5}">
                      <a16:colId xmlns:a16="http://schemas.microsoft.com/office/drawing/2014/main" val="1958256849"/>
                    </a:ext>
                  </a:extLst>
                </a:gridCol>
              </a:tblGrid>
              <a:tr h="693093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Оценка</a:t>
                      </a:r>
                      <a:endParaRPr lang="en-RU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Медианное число  объявлений на одного клиента </a:t>
                      </a:r>
                      <a:endParaRPr lang="en-RU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Конверсия </a:t>
                      </a:r>
                      <a:endParaRPr lang="en-RU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Кол-во клиентов</a:t>
                      </a:r>
                      <a:endParaRPr lang="en-RU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388154"/>
                  </a:ext>
                </a:extLst>
              </a:tr>
              <a:tr h="288789">
                <a:tc>
                  <a:txBody>
                    <a:bodyPr/>
                    <a:lstStyle/>
                    <a:p>
                      <a:r>
                        <a:rPr lang="ru-RU" sz="1400" dirty="0"/>
                        <a:t>Не удовлетворительно </a:t>
                      </a:r>
                      <a:endParaRPr lang="en-RU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6</a:t>
                      </a:r>
                      <a:endParaRPr lang="en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0</a:t>
                      </a:r>
                      <a:r>
                        <a:rPr lang="en-US" sz="1400" dirty="0"/>
                        <a:t>.74</a:t>
                      </a:r>
                      <a:endParaRPr lang="en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RU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14 076</a:t>
                      </a:r>
                      <a:endParaRPr lang="en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037422"/>
                  </a:ext>
                </a:extLst>
              </a:tr>
              <a:tr h="288789">
                <a:tc>
                  <a:txBody>
                    <a:bodyPr/>
                    <a:lstStyle/>
                    <a:p>
                      <a:r>
                        <a:rPr lang="ru-RU" sz="1400" dirty="0"/>
                        <a:t>Удовлетворительно и лучше </a:t>
                      </a:r>
                      <a:endParaRPr lang="en-RU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5</a:t>
                      </a:r>
                      <a:endParaRPr lang="en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RU" sz="1400" dirty="0"/>
                        <a:t>0.88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RU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58 953</a:t>
                      </a:r>
                      <a:endParaRPr lang="en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379827"/>
                  </a:ext>
                </a:extLst>
              </a:tr>
              <a:tr h="288789">
                <a:tc>
                  <a:txBody>
                    <a:bodyPr/>
                    <a:lstStyle/>
                    <a:p>
                      <a:r>
                        <a:rPr lang="ru-RU" sz="1400" dirty="0"/>
                        <a:t>Отлично</a:t>
                      </a:r>
                      <a:endParaRPr lang="en-RU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5</a:t>
                      </a:r>
                      <a:endParaRPr lang="en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RU" sz="1400" dirty="0"/>
                        <a:t>0.97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RU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36 828</a:t>
                      </a:r>
                      <a:endParaRPr lang="en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407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510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79600-BE90-AB49-BD2D-8E4FAE5A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291663"/>
            <a:ext cx="10258732" cy="867286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Autofit/>
          </a:bodyPr>
          <a:lstStyle/>
          <a:p>
            <a:r>
              <a:rPr lang="ru-RU" sz="3200" dirty="0"/>
              <a:t>Исследование оттока клиентов и объявлений</a:t>
            </a:r>
            <a:r>
              <a:rPr lang="en-US" sz="3200" dirty="0"/>
              <a:t>: </a:t>
            </a:r>
            <a:r>
              <a:rPr lang="ru-RU" sz="3200" dirty="0"/>
              <a:t>подсчет</a:t>
            </a:r>
            <a:r>
              <a:rPr lang="en-US" sz="3200" dirty="0"/>
              <a:t> </a:t>
            </a:r>
            <a:r>
              <a:rPr lang="ru-RU" sz="3200" dirty="0"/>
              <a:t>ухода клиентов</a:t>
            </a:r>
            <a:endParaRPr lang="en-RU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188C-D83C-E941-A3B2-542E9273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50" y="987279"/>
            <a:ext cx="10095609" cy="129292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600" dirty="0"/>
              <a:t>Ниже представлены данные о доле ушедших клиентов (не создавших ни одного объявления за 3-х месячный период после взаимодействия с поддержкой)</a:t>
            </a:r>
            <a:r>
              <a:rPr lang="ru-RU" sz="1600" i="1" dirty="0"/>
              <a:t> </a:t>
            </a:r>
            <a:r>
              <a:rPr lang="ru-RU" sz="1600" dirty="0"/>
              <a:t>в зависимости от оценки после взаимодействия с поддержкой </a:t>
            </a:r>
            <a:endParaRPr lang="ru-RU" sz="1600" i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90BCAF7-AF71-9143-91CE-4A8FE5A37753}"/>
              </a:ext>
            </a:extLst>
          </p:cNvPr>
          <p:cNvSpPr txBox="1">
            <a:spLocks/>
          </p:cNvSpPr>
          <p:nvPr/>
        </p:nvSpPr>
        <p:spPr>
          <a:xfrm>
            <a:off x="1248211" y="4887000"/>
            <a:ext cx="10095609" cy="12929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600" dirty="0"/>
              <a:t>Наблюдается обратная зависимость: максимум у той части, которая оценила ответ поддержки как «отличный». Возможно</a:t>
            </a:r>
            <a:r>
              <a:rPr lang="en-US" sz="1600" dirty="0"/>
              <a:t>, </a:t>
            </a:r>
            <a:r>
              <a:rPr lang="ru-RU" sz="1600" dirty="0"/>
              <a:t>данная тенденция связана с непостоянностью использования сервиса среди клиентов с отличной оценкой и</a:t>
            </a:r>
            <a:r>
              <a:rPr lang="en-US" sz="1600" dirty="0"/>
              <a:t>,</a:t>
            </a:r>
            <a:r>
              <a:rPr lang="ru-RU" sz="1600" dirty="0"/>
              <a:t> соответственно</a:t>
            </a:r>
            <a:r>
              <a:rPr lang="en-US" sz="1600" dirty="0"/>
              <a:t>,</a:t>
            </a:r>
            <a:r>
              <a:rPr lang="ru-RU" sz="1600" dirty="0"/>
              <a:t> меньшим спектром проблем и ожиданий от сервиса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33991-209B-314E-A67B-68B1A96DE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562" y="1971000"/>
            <a:ext cx="7171784" cy="29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438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79600-BE90-AB49-BD2D-8E4FAE5A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291663"/>
            <a:ext cx="10258732" cy="848024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>
            <a:normAutofit/>
          </a:bodyPr>
          <a:lstStyle/>
          <a:p>
            <a:r>
              <a:rPr lang="ru-RU" sz="3200" dirty="0"/>
              <a:t>Данные и расчеты</a:t>
            </a:r>
            <a:endParaRPr lang="en-RU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188C-D83C-E941-A3B2-542E9273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50" y="1640453"/>
            <a:ext cx="10258733" cy="8480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000" dirty="0"/>
              <a:t>Ссылка на данные и алгоритм расчета</a:t>
            </a:r>
            <a:r>
              <a:rPr lang="en-US" sz="2000" dirty="0"/>
              <a:t>: </a:t>
            </a:r>
            <a:r>
              <a:rPr lang="en-US" sz="2000" dirty="0">
                <a:hlinkClick r:id="rId2"/>
              </a:rPr>
              <a:t>https://</a:t>
            </a:r>
            <a:r>
              <a:rPr lang="en-US" sz="2000" dirty="0" err="1">
                <a:hlinkClick r:id="rId2"/>
              </a:rPr>
              <a:t>github.com</a:t>
            </a:r>
            <a:r>
              <a:rPr lang="en-US" sz="2000" dirty="0">
                <a:hlinkClick r:id="rId2"/>
              </a:rPr>
              <a:t>/</a:t>
            </a:r>
            <a:r>
              <a:rPr lang="en-US" sz="2000" dirty="0" err="1">
                <a:hlinkClick r:id="rId2"/>
              </a:rPr>
              <a:t>Artyomjse</a:t>
            </a:r>
            <a:r>
              <a:rPr lang="en-US" sz="2000" dirty="0">
                <a:hlinkClick r:id="rId2"/>
              </a:rPr>
              <a:t>/</a:t>
            </a:r>
            <a:r>
              <a:rPr lang="en-US" sz="2000" dirty="0" err="1">
                <a:hlinkClick r:id="rId2"/>
              </a:rPr>
              <a:t>Avito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4612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2867</TotalTime>
  <Words>639</Words>
  <Application>Microsoft Macintosh PowerPoint</Application>
  <PresentationFormat>Widescreen</PresentationFormat>
  <Paragraphs>55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Гипотеза и постановка задачи</vt:lpstr>
      <vt:lpstr>Оценка удовлетворенности работой поддержки </vt:lpstr>
      <vt:lpstr>Зависимость оценок от времени ответа</vt:lpstr>
      <vt:lpstr>Распределение тем обращений и времени ответа</vt:lpstr>
      <vt:lpstr>Распределение оценок и тем обращения</vt:lpstr>
      <vt:lpstr>Исследование оттока клиентов и объявлений: типы объявлений</vt:lpstr>
      <vt:lpstr>Исследование оттока клиентов и объявлений: подсчет конверсии </vt:lpstr>
      <vt:lpstr>Исследование оттока клиентов и объявлений: подсчет ухода клиентов</vt:lpstr>
      <vt:lpstr>Данные и расчеты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Артём Зотов</dc:creator>
  <cp:lastModifiedBy>Артём Зотов</cp:lastModifiedBy>
  <cp:revision>11</cp:revision>
  <dcterms:created xsi:type="dcterms:W3CDTF">2020-04-26T17:33:48Z</dcterms:created>
  <dcterms:modified xsi:type="dcterms:W3CDTF">2020-04-29T10:37:38Z</dcterms:modified>
</cp:coreProperties>
</file>